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313" r:id="rId3"/>
    <p:sldId id="314" r:id="rId4"/>
    <p:sldId id="310" r:id="rId5"/>
    <p:sldId id="277" r:id="rId6"/>
    <p:sldId id="280" r:id="rId7"/>
    <p:sldId id="278" r:id="rId8"/>
    <p:sldId id="279" r:id="rId9"/>
    <p:sldId id="284" r:id="rId10"/>
    <p:sldId id="282" r:id="rId11"/>
    <p:sldId id="283" r:id="rId12"/>
    <p:sldId id="300" r:id="rId13"/>
    <p:sldId id="286" r:id="rId14"/>
    <p:sldId id="285" r:id="rId15"/>
    <p:sldId id="287" r:id="rId16"/>
    <p:sldId id="306" r:id="rId17"/>
    <p:sldId id="307" r:id="rId18"/>
    <p:sldId id="308" r:id="rId19"/>
    <p:sldId id="309" r:id="rId20"/>
    <p:sldId id="311" r:id="rId21"/>
    <p:sldId id="312" r:id="rId22"/>
    <p:sldId id="315" r:id="rId23"/>
    <p:sldId id="316" r:id="rId24"/>
  </p:sldIdLst>
  <p:sldSz cx="9144000" cy="6858000" type="screen4x3"/>
  <p:notesSz cx="677862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>
        <p:scale>
          <a:sx n="77" d="100"/>
          <a:sy n="77" d="100"/>
        </p:scale>
        <p:origin x="-96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7.6233768510099234E-3"/>
          <c:y val="2.8861829517697571E-2"/>
          <c:w val="0.79874285113333865"/>
          <c:h val="0.9422763409646043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Мухаметзянова Т.А.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Амерханова А.А.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4.8499999999999996</c:v>
                </c:pt>
                <c:pt idx="1">
                  <c:v>4.8499999999999996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Назирова Ф.С.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4.45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Гришина Л.В.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4.6499999999999995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Афанасьева Л.В.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4.5999999999999996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Седенкова С.С.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4.5999999999999996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Нурмехаметова А.Х.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Лист1!$H$2:$H$3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4.3499999999999996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Залялова А.А.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Лист1!$I$2:$I$3</c:f>
              <c:numCache>
                <c:formatCode>General</c:formatCode>
                <c:ptCount val="2"/>
                <c:pt idx="0">
                  <c:v>4.6499999999999995</c:v>
                </c:pt>
                <c:pt idx="1">
                  <c:v>4.55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Амаева Л.Г.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Лист1!$J$2:$J$3</c:f>
              <c:numCache>
                <c:formatCode>General</c:formatCode>
                <c:ptCount val="2"/>
                <c:pt idx="0">
                  <c:v>5</c:v>
                </c:pt>
                <c:pt idx="1">
                  <c:v>2.4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Ибрагимова Л.З.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Лист1!$K$2:$K$3</c:f>
              <c:numCache>
                <c:formatCode>General</c:formatCode>
                <c:ptCount val="2"/>
                <c:pt idx="0">
                  <c:v>4.5</c:v>
                </c:pt>
                <c:pt idx="1">
                  <c:v>2.7</c:v>
                </c:pt>
              </c:numCache>
            </c:numRef>
          </c:val>
        </c:ser>
        <c:dLbls>
          <c:showVal val="1"/>
        </c:dLbls>
        <c:axId val="106382080"/>
        <c:axId val="106384000"/>
      </c:barChart>
      <c:catAx>
        <c:axId val="10638208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Уровень оценки администрации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.44732246595952213"/>
              <c:y val="0.10521758658497206"/>
            </c:manualLayout>
          </c:layout>
        </c:title>
        <c:numFmt formatCode="General" sourceLinked="1"/>
        <c:majorTickMark val="cross"/>
        <c:minorTickMark val="cross"/>
        <c:tickLblPos val="none"/>
        <c:crossAx val="106384000"/>
        <c:crosses val="autoZero"/>
        <c:auto val="1"/>
        <c:lblAlgn val="ctr"/>
        <c:lblOffset val="100"/>
        <c:noMultiLvlLbl val="1"/>
      </c:catAx>
      <c:valAx>
        <c:axId val="106384000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1200" b="1" dirty="0" smtClean="0"/>
                  <a:t>Уровень</a:t>
                </a:r>
                <a:r>
                  <a:rPr lang="ru-RU" sz="1200" b="1" baseline="0" dirty="0" smtClean="0"/>
                  <a:t> самооценки </a:t>
                </a:r>
                <a:endParaRPr lang="ru-RU" sz="1200" b="1" dirty="0"/>
              </a:p>
            </c:rich>
          </c:tx>
          <c:layout>
            <c:manualLayout>
              <c:xMode val="edge"/>
              <c:yMode val="edge"/>
              <c:x val="0.12044935424595678"/>
              <c:y val="8.9341927561146506E-2"/>
            </c:manualLayout>
          </c:layout>
        </c:title>
        <c:numFmt formatCode="General" sourceLinked="1"/>
        <c:majorTickMark val="cross"/>
        <c:minorTickMark val="cross"/>
        <c:tickLblPos val="none"/>
        <c:crossAx val="106382080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3.5422134733158361E-2"/>
          <c:y val="2.1140252361762572E-3"/>
          <c:w val="0.7340598724345383"/>
          <c:h val="0.90435403907844869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Седенкова С.С.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ЗаляловаА.А.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Назирова Ф.С.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Мухаметзянова Т.А.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Амерханова А.А.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Амаева Л.Г.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Гришина Л.В.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Афанасьева Л.В.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Нурмехаметова А.Х.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Ибрагимова Л.З.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Максимальный показатель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Val val="1"/>
        </c:dLbls>
        <c:shape val="cylinder"/>
        <c:axId val="110802048"/>
        <c:axId val="110803584"/>
        <c:axId val="0"/>
      </c:bar3DChart>
      <c:catAx>
        <c:axId val="110802048"/>
        <c:scaling>
          <c:orientation val="minMax"/>
        </c:scaling>
        <c:delete val="1"/>
        <c:axPos val="b"/>
        <c:majorTickMark val="cross"/>
        <c:minorTickMark val="cross"/>
        <c:tickLblPos val="none"/>
        <c:crossAx val="110803584"/>
        <c:crosses val="autoZero"/>
        <c:auto val="1"/>
        <c:lblAlgn val="ctr"/>
        <c:lblOffset val="100"/>
        <c:noMultiLvlLbl val="1"/>
      </c:catAx>
      <c:valAx>
        <c:axId val="11080358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110802048"/>
        <c:crosses val="autoZero"/>
        <c:crossBetween val="between"/>
      </c:valAx>
    </c:plotArea>
    <c:legend>
      <c:legendPos val="r"/>
      <c:layout/>
      <c:overlay val="1"/>
    </c:legend>
    <c:plotVisOnly val="1"/>
    <c:dispBlanksAs val="gap"/>
    <c:showDLblsOverMax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балл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критерий</c:v>
                </c:pt>
                <c:pt idx="1">
                  <c:v>2 критерий</c:v>
                </c:pt>
                <c:pt idx="2">
                  <c:v>3 критерий</c:v>
                </c:pt>
                <c:pt idx="3">
                  <c:v>4 критерий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2балл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критерий</c:v>
                </c:pt>
                <c:pt idx="1">
                  <c:v>2 критерий</c:v>
                </c:pt>
                <c:pt idx="2">
                  <c:v>3 критерий</c:v>
                </c:pt>
                <c:pt idx="3">
                  <c:v>4 критерий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11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3балл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критерий</c:v>
                </c:pt>
                <c:pt idx="1">
                  <c:v>2 критерий</c:v>
                </c:pt>
                <c:pt idx="2">
                  <c:v>3 критерий</c:v>
                </c:pt>
                <c:pt idx="3">
                  <c:v>4 критерий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50</c:v>
                </c:pt>
                <c:pt idx="1">
                  <c:v>49</c:v>
                </c:pt>
                <c:pt idx="2">
                  <c:v>11</c:v>
                </c:pt>
                <c:pt idx="3">
                  <c:v>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балл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критерий</c:v>
                </c:pt>
                <c:pt idx="1">
                  <c:v>2 критерий</c:v>
                </c:pt>
                <c:pt idx="2">
                  <c:v>3 критерий</c:v>
                </c:pt>
                <c:pt idx="3">
                  <c:v>4 критерий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90</c:v>
                </c:pt>
                <c:pt idx="1">
                  <c:v>62</c:v>
                </c:pt>
                <c:pt idx="2">
                  <c:v>32</c:v>
                </c:pt>
                <c:pt idx="3">
                  <c:v>48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балл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1 критерий</c:v>
                </c:pt>
                <c:pt idx="1">
                  <c:v>2 критерий</c:v>
                </c:pt>
                <c:pt idx="2">
                  <c:v>3 критерий</c:v>
                </c:pt>
                <c:pt idx="3">
                  <c:v>4 критерий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85</c:v>
                </c:pt>
                <c:pt idx="1">
                  <c:v>34</c:v>
                </c:pt>
                <c:pt idx="2">
                  <c:v>32</c:v>
                </c:pt>
                <c:pt idx="3">
                  <c:v>46</c:v>
                </c:pt>
              </c:numCache>
            </c:numRef>
          </c:val>
        </c:ser>
        <c:dLbls>
          <c:showVal val="1"/>
        </c:dLbls>
        <c:axId val="89652608"/>
        <c:axId val="63386752"/>
      </c:barChart>
      <c:catAx>
        <c:axId val="89652608"/>
        <c:scaling>
          <c:orientation val="minMax"/>
        </c:scaling>
        <c:axPos val="b"/>
        <c:tickLblPos val="nextTo"/>
        <c:crossAx val="63386752"/>
        <c:crosses val="autoZero"/>
        <c:auto val="1"/>
        <c:lblAlgn val="ctr"/>
        <c:lblOffset val="100"/>
      </c:catAx>
      <c:valAx>
        <c:axId val="63386752"/>
        <c:scaling>
          <c:orientation val="minMax"/>
        </c:scaling>
        <c:axPos val="l"/>
        <c:majorGridlines/>
        <c:numFmt formatCode="General" sourceLinked="1"/>
        <c:tickLblPos val="nextTo"/>
        <c:crossAx val="896526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 уровень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учителей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учителей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 уровень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количество учителей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dLbls>
          <c:showVal val="1"/>
        </c:dLbls>
        <c:axId val="63409536"/>
        <c:axId val="63419520"/>
      </c:barChart>
      <c:catAx>
        <c:axId val="63409536"/>
        <c:scaling>
          <c:orientation val="minMax"/>
        </c:scaling>
        <c:axPos val="b"/>
        <c:tickLblPos val="nextTo"/>
        <c:crossAx val="63419520"/>
        <c:crosses val="autoZero"/>
        <c:auto val="1"/>
        <c:lblAlgn val="ctr"/>
        <c:lblOffset val="100"/>
      </c:catAx>
      <c:valAx>
        <c:axId val="63419520"/>
        <c:scaling>
          <c:orientation val="minMax"/>
        </c:scaling>
        <c:axPos val="l"/>
        <c:majorGridlines/>
        <c:numFmt formatCode="General" sourceLinked="1"/>
        <c:tickLblPos val="nextTo"/>
        <c:crossAx val="6340953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15920-F928-4373-89D4-47A6BEF42A9B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6463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6661"/>
            <a:ext cx="542290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C6477-CF44-4144-B477-B7DB1B8D32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56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6477-CF44-4144-B477-B7DB1B8D32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3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6477-CF44-4144-B477-B7DB1B8D324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-428652"/>
            <a:ext cx="7500990" cy="6929486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r"/>
            <a:r>
              <a:rPr lang="ru-RU" sz="36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Педагогическая лаборатория образовательного учреждения: мониторинг профессиональной компетентности педагога инновационного учреждения</a:t>
            </a:r>
            <a:br>
              <a:rPr lang="ru-RU" sz="36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r>
              <a:rPr lang="en-US" sz="54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/>
            </a:r>
            <a:br>
              <a:rPr lang="en-US" sz="54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r>
              <a:rPr lang="ru-RU" sz="1800" cap="none" dirty="0" err="1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Фатхуллина</a:t>
            </a:r>
            <a: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 Луиза </a:t>
            </a:r>
            <a:r>
              <a:rPr lang="ru-RU" sz="1800" cap="none" dirty="0" err="1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Ринатовна</a:t>
            </a:r>
            <a: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/>
            </a:r>
            <a:b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заместитель директора по УР,</a:t>
            </a:r>
            <a:b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высшей квалификационной категории</a:t>
            </a:r>
            <a:b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МБОУ «Гимназия №90»</a:t>
            </a:r>
            <a:b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r>
              <a:rPr lang="ru-RU" sz="1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Советский район г.Казань</a:t>
            </a:r>
            <a:r>
              <a:rPr lang="ru-RU" sz="2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/>
            </a:r>
            <a:br>
              <a:rPr lang="ru-RU" sz="28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</a:br>
            <a:endParaRPr lang="ru-RU" sz="2800" cap="none" dirty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4674"/>
            <a:ext cx="857256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Технологическая карта  коррекции профессиональных умений учителей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8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2466610"/>
              </p:ext>
            </p:extLst>
          </p:nvPr>
        </p:nvGraphicFramePr>
        <p:xfrm>
          <a:off x="323529" y="1268760"/>
          <a:ext cx="8136904" cy="5483800"/>
        </p:xfrm>
        <a:graphic>
          <a:graphicData uri="http://schemas.openxmlformats.org/drawingml/2006/table">
            <a:tbl>
              <a:tblPr/>
              <a:tblGrid>
                <a:gridCol w="1584176"/>
                <a:gridCol w="1224136"/>
                <a:gridCol w="1297284"/>
                <a:gridCol w="1367012"/>
                <a:gridCol w="1152128"/>
                <a:gridCol w="1512168"/>
              </a:tblGrid>
              <a:tr h="1067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ФИО учителя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 профессиональных умений учителя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работы с учителем</a:t>
                      </a: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</a:t>
                      </a:r>
                      <a:endParaRPr lang="ru-RU" sz="1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 контроля</a:t>
                      </a:r>
                      <a:endParaRPr lang="ru-RU" sz="1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  <a:endParaRPr lang="ru-RU" sz="1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1.Мухаметзянова Т.А.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1.Методика оценивания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Изучение статьи «Методика оценивания» в журнале «Управление качеством образования »№3,2011г.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стр.57-60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2.Посещение уроков математики, татарского языка, окружающего мира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1.Выступление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анализом данной статьи на ШМО</a:t>
                      </a:r>
                    </a:p>
                    <a:p>
                      <a:endParaRPr lang="ru-RU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2.Анализ уроков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1.Предварительный контроль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Текущий контроль</a:t>
                      </a: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выполнено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201135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Методические  рекомендации  по коррекционной работе «Западающих зон» педагогов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48737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/>
              <a:t> 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Работать над расширением применения учителями современных образовательных технологий 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Отработать приемы мотивации деятельности учащихся на уроках.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Продумать приемы рационализации использования времени на уроках.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Разработать механизм оценивания знаний учащихся при выполнении заданий различного уровня.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Отработать тему «Контрольно-оценочная деятельность учителя на уроке». Работать над умением комментировать оценивание знаний ,умений учащихся.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При планировании урока учитывать дифференциацию в форме индивидуальных  заданий для учащихся с различным темпом усвоения и выполнения заданий.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 </a:t>
            </a:r>
          </a:p>
          <a:p>
            <a:endParaRPr lang="ru-RU" sz="7200" dirty="0" smtClean="0"/>
          </a:p>
          <a:p>
            <a:endParaRPr lang="ru-RU" sz="5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Методическая папка учителей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30597198"/>
              </p:ext>
            </p:extLst>
          </p:nvPr>
        </p:nvGraphicFramePr>
        <p:xfrm>
          <a:off x="611560" y="836712"/>
          <a:ext cx="7395592" cy="4836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7192"/>
                <a:gridCol w="2489200"/>
                <a:gridCol w="2489200"/>
              </a:tblGrid>
              <a:tr h="432047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60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Сильные стороны 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Обобщение опыта учителя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973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1.Мухаметзянова Т.А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Развитие предметных умений и навыков как условие обеспечения качества обучения учащихся начальной школы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1.Выступление на методическом объединении с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обобщением опыта(декабрь)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</a:tr>
              <a:tr h="8204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2.Амерханова А.А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Контрольно-оценочная деятельность учителя на различных этапах урока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1.Выступление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Научно- практической конференции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 апрель)  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3.Назирова Ф.С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Эмоциональный настрой учащихся на активную деятельность на уроке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1.Выступление на  </a:t>
                      </a:r>
                      <a:r>
                        <a:rPr lang="ru-RU" sz="14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стажировочной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площадке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учителей начальных классов при ИРО РТ(октябрь)</a:t>
                      </a: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185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Матрица педагогического анализа уроков учителей начальной школы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 УРОВЕНЬ- Пассивный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 УРОВЕНЬ- Ситуативный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 УРОВЕНЬ- Активный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 УРОВЕНЬ- Творческий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01122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Матрица педагогического анализа уроков учителей начальной школы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1" y="1214423"/>
          <a:ext cx="8543959" cy="5096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543"/>
                <a:gridCol w="937927"/>
                <a:gridCol w="937927"/>
                <a:gridCol w="1008706"/>
                <a:gridCol w="867148"/>
                <a:gridCol w="937927"/>
                <a:gridCol w="937927"/>
                <a:gridCol w="937927"/>
                <a:gridCol w="937927"/>
              </a:tblGrid>
              <a:tr h="32425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 познавательной атмосферы урока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Применяемые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методы обучения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деятельности уч-ся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Учебное взаимодействие учителя и учеников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Речь педагога и ее значение на уроке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Воспитывающая сторона занятия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 и коррекция деятельности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Результативность занятия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71540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педагогического анализа уроков учителей начальной школы  по результатам анализа посещенных уроков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428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169224" cy="141763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ДИАГНОСТИЧЕСКАЯ КАРТА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"Оценка готовности учителя к участию в инновационной деятельности"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052736"/>
          <a:ext cx="7920885" cy="5553273"/>
        </p:xfrm>
        <a:graphic>
          <a:graphicData uri="http://schemas.openxmlformats.org/drawingml/2006/table">
            <a:tbl>
              <a:tblPr/>
              <a:tblGrid>
                <a:gridCol w="1131555"/>
                <a:gridCol w="5349167"/>
                <a:gridCol w="308608"/>
                <a:gridCol w="339464"/>
                <a:gridCol w="288032"/>
                <a:gridCol w="288032"/>
                <a:gridCol w="216027"/>
              </a:tblGrid>
              <a:tr h="73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Критерии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1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I. Мотивационно­творческая направленность личности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Заинтересованность в творческой деятельности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Стремление к творческим достижениям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Стремление к лидерству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Стремление к получению высокой оценки деятельности со стороны администрации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Личная значимость творческой деятельности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Стремление к самосовершенствованию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Всего: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891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II. Креативность педагога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Способность отказаться от стереотипов в педагогической деятельности, преодолеть инерцию мышления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Стремление к риску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Критичность мышления, способность к оценочным суждениям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Способность к самоанализу, рефлексии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Всего: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548680"/>
          <a:ext cx="8280916" cy="5817616"/>
        </p:xfrm>
        <a:graphic>
          <a:graphicData uri="http://schemas.openxmlformats.org/drawingml/2006/table">
            <a:tbl>
              <a:tblPr/>
              <a:tblGrid>
                <a:gridCol w="1182988"/>
                <a:gridCol w="5914940"/>
                <a:gridCol w="246885"/>
                <a:gridCol w="216024"/>
                <a:gridCol w="216024"/>
                <a:gridCol w="216024"/>
                <a:gridCol w="288031"/>
              </a:tblGrid>
              <a:tr h="14514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III. Профессиональные способности учителя к осуществлению инновационной деятельности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Владение методами педагогического исследования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к планированию экспериментальной работы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к созданию авторской концепции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к организации эксперимента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к коррекции своей деятельности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использовать опыт творческой деятельности других педагогов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к сотрудничеству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Способность творчески разрешать конфликты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7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Всего: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71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IV. Индивидуальные особенности личности учителя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Работоспособность в творческой деятельности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Уверенность в себе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Ответственность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7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Всего: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99592" y="692696"/>
          <a:ext cx="7467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980728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7467600" cy="4973778"/>
          </a:xfrm>
        </p:spPr>
        <p:txBody>
          <a:bodyPr/>
          <a:lstStyle/>
          <a:p>
            <a:pPr algn="r">
              <a:buNone/>
            </a:pPr>
            <a:r>
              <a:rPr lang="en-US" dirty="0" smtClean="0"/>
              <a:t>			</a:t>
            </a:r>
            <a:r>
              <a:rPr lang="ru-RU" sz="2800" dirty="0" smtClean="0"/>
              <a:t>Управление </a:t>
            </a:r>
            <a:r>
              <a:rPr lang="ru-RU" sz="2800" dirty="0" smtClean="0"/>
              <a:t>качеством в школе начинается с работы с </a:t>
            </a:r>
            <a:r>
              <a:rPr lang="ru-RU" sz="2800" dirty="0" smtClean="0"/>
              <a:t>человеком </a:t>
            </a:r>
            <a:r>
              <a:rPr lang="ru-RU" sz="2800" dirty="0" smtClean="0"/>
              <a:t>и, прежде всего,  с учителем и заканчивается   работой с кадрами, повышением их профессионального уровня. Других путей нет… </a:t>
            </a:r>
          </a:p>
          <a:p>
            <a:pPr>
              <a:buNone/>
            </a:pPr>
            <a:r>
              <a:rPr lang="en-US" dirty="0" smtClean="0"/>
              <a:t>                                                  </a:t>
            </a:r>
            <a:r>
              <a:rPr lang="ru-RU" dirty="0" smtClean="0"/>
              <a:t>Ю.А</a:t>
            </a:r>
            <a:r>
              <a:rPr lang="ru-RU" dirty="0" smtClean="0"/>
              <a:t>. </a:t>
            </a:r>
            <a:r>
              <a:rPr lang="ru-RU" dirty="0" err="1" smtClean="0"/>
              <a:t>Конаржевский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169224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tt-RU" b="1" dirty="0" smtClean="0"/>
              <a:t/>
            </a:r>
            <a:br>
              <a:rPr lang="tt-RU" b="1" dirty="0" smtClean="0"/>
            </a:br>
            <a:r>
              <a:rPr lang="tt-RU" b="1" dirty="0" smtClean="0"/>
              <a:t>Методический </a:t>
            </a:r>
            <a:r>
              <a:rPr lang="tt-RU" b="1" dirty="0"/>
              <a:t>проект года </a:t>
            </a:r>
            <a:r>
              <a:rPr lang="tt-RU" b="1" dirty="0" smtClean="0"/>
              <a:t/>
            </a:r>
            <a:br>
              <a:rPr lang="tt-RU" b="1" dirty="0" smtClean="0"/>
            </a:br>
            <a:r>
              <a:rPr lang="tt-RU" b="1" dirty="0" smtClean="0"/>
              <a:t> </a:t>
            </a:r>
            <a:r>
              <a:rPr lang="ru-RU" b="1" dirty="0" smtClean="0"/>
              <a:t>«</a:t>
            </a:r>
            <a:r>
              <a:rPr lang="ru-RU" sz="2000" b="1" dirty="0" smtClean="0"/>
              <a:t>Лаборатория </a:t>
            </a:r>
            <a:r>
              <a:rPr lang="ru-RU" sz="2000" b="1" dirty="0" smtClean="0"/>
              <a:t>современного урока» </a:t>
            </a:r>
            <a:br>
              <a:rPr lang="ru-RU" sz="2000" b="1" dirty="0" smtClean="0"/>
            </a:br>
            <a:r>
              <a:rPr lang="ru-RU" sz="2000" b="1" dirty="0" smtClean="0"/>
              <a:t>2012/2013 учебный год. </a:t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620065877"/>
              </p:ext>
            </p:extLst>
          </p:nvPr>
        </p:nvGraphicFramePr>
        <p:xfrm>
          <a:off x="323528" y="1556792"/>
          <a:ext cx="8352928" cy="4897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2277"/>
                <a:gridCol w="3131222"/>
                <a:gridCol w="1089429"/>
              </a:tblGrid>
              <a:tr h="405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Темы мастер классов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Ведущие мастер-классов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Сроки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9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Как правильно составить план урока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Закирзянова Г.Д- руководитель высшей категории.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Михайлова Т.Б. учитель истории высшей категории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30 октября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97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Соблюдение методики построения урока. Приемы рационализации использования времени на уроках.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Мухаметзянова</a:t>
                      </a:r>
                      <a:r>
                        <a:rPr lang="ru-RU" sz="1100" dirty="0">
                          <a:effectLst/>
                        </a:rPr>
                        <a:t> Т.А. учитель начальных классов высшей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Тазиева</a:t>
                      </a:r>
                      <a:r>
                        <a:rPr lang="ru-RU" sz="1100" dirty="0">
                          <a:effectLst/>
                        </a:rPr>
                        <a:t> Г.Ш. учитель начальных классов высшей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Фатхуллина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Л.Р.руководитель</a:t>
                      </a:r>
                      <a:r>
                        <a:rPr lang="ru-RU" sz="1100" dirty="0">
                          <a:effectLst/>
                        </a:rPr>
                        <a:t> высшей категории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27 ноября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2012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44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Методика оценивания знаний учащихся при выполнении заданий различного уровня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Габдулхакова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Г.Р.учитель</a:t>
                      </a:r>
                      <a:r>
                        <a:rPr lang="ru-RU" sz="1100" dirty="0">
                          <a:effectLst/>
                        </a:rPr>
                        <a:t> высшей категории,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Халиуллина</a:t>
                      </a:r>
                      <a:r>
                        <a:rPr lang="ru-RU" sz="1100" dirty="0">
                          <a:effectLst/>
                        </a:rPr>
                        <a:t> Я.Г. учитель высшей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Валиуллина</a:t>
                      </a:r>
                      <a:r>
                        <a:rPr lang="ru-RU" sz="1100" dirty="0">
                          <a:effectLst/>
                        </a:rPr>
                        <a:t> Ф.Ш. учитель первой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Юсупова Р.Н. учитель первой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Салахова Э.М. руководитель первой категории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25 декабря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2012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84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78641637"/>
              </p:ext>
            </p:extLst>
          </p:nvPr>
        </p:nvGraphicFramePr>
        <p:xfrm>
          <a:off x="251518" y="260648"/>
          <a:ext cx="8208913" cy="6120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6310"/>
                <a:gridCol w="3407166"/>
                <a:gridCol w="1185437"/>
              </a:tblGrid>
              <a:tr h="1693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Методические приемы работы с учебником. Работа с учебным текстом. Организация вопросно-ответной деятельности на уроке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Карпова Т.А. учитель высшей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Миронская Л.Г. руководитель первой категории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29 января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2013 года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51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Планирование разнообразных видов учебной деятельности как фактор занятости всех школьников с учетом способностей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Максимова Н.А. учитель первой категории, эксперт высшей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</a:rPr>
                        <a:t>Просвиркина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 Г.А. учитель высшей категории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26 февраля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79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Приемы мотивации деятельности учащихся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</a:rPr>
                        <a:t>Седенкова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 С.С. учитель первой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Афанасьева Л.В. учитель первой категории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26 марта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96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Использование интерактивных средств обучения как условие его продуктивности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Репина Н.П. учитель высшей категории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Обухова Т.А. учитель первой категории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23 апреля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14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1511288"/>
          </a:xfrm>
        </p:spPr>
        <p:txBody>
          <a:bodyPr>
            <a:normAutofit fontScale="90000"/>
          </a:bodyPr>
          <a:lstStyle/>
          <a:p>
            <a:pPr algn="ctr"/>
            <a:r>
              <a:rPr lang="tt-RU" sz="2200" b="1" dirty="0" smtClean="0"/>
              <a:t>Методический проект года  </a:t>
            </a:r>
            <a:r>
              <a:rPr lang="ru-RU" sz="2200" b="1" dirty="0" smtClean="0"/>
              <a:t>« Профессиональная компетенция педагога в условиях реализации ФГОС» 2012/2013 учебный год</a:t>
            </a:r>
            <a:r>
              <a:rPr lang="ru-RU" b="1" dirty="0" smtClean="0"/>
              <a:t>. </a:t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357298"/>
          <a:ext cx="7858179" cy="507209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402392"/>
                <a:gridCol w="3198774"/>
                <a:gridCol w="1257013"/>
              </a:tblGrid>
              <a:tr h="254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Темы семинаров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Ведущий семинара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Сроки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Система требований к результатам как основа реализации ФГОС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Фаттахова Светлана Владимировна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7 ноября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11.00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Технологическая карта урока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Яковенко Татьяна Владимировна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14 ноября в 14.30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Обсуждение и анализ технологической карты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Яковенко Татьяна Владимировна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28 ноября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14.30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Анализ  педагогической практики в начальной школе по технологической карте урока 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Фаттахова Светлана Владимировна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Яковенко Татьяна Владимировна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5 декабря 2012 года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1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Индивидуальные консультации по планированию уроков в основной школе по технологической карте урока 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/>
                        <a:t>Яковенко</a:t>
                      </a:r>
                      <a:r>
                        <a:rPr lang="ru-RU" sz="1200" b="1" dirty="0"/>
                        <a:t> Татьяна Владимировна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19 декабря 2012 года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20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Составление базы педагогических практик . Публикация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Методического сборника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Проведение семинара по обобщению опыта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Фаттахова Светлана Владимировна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/>
                        <a:t>Яковенко Татьяна Владимировна</a:t>
                      </a:r>
                      <a:endParaRPr lang="ru-R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По согласованию во второй половине года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инновационная управленческая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87375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уровень профессиональной компетенции педагогов наряду с развитием их личностно-профессиональных и лично-нравственных качеств   через применение эффективных технологий управления изменения. 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Понятие профессиональной компетентности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7467600" cy="52565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i="1" dirty="0" smtClean="0"/>
              <a:t>Под профессиональной компетентностью</a:t>
            </a:r>
            <a:r>
              <a:rPr lang="ru-RU" sz="2800" dirty="0" smtClean="0"/>
              <a:t> педагога понимается </a:t>
            </a:r>
            <a:r>
              <a:rPr lang="ru-RU" sz="2800" u="sng" dirty="0" smtClean="0"/>
              <a:t>интегральная</a:t>
            </a:r>
            <a:r>
              <a:rPr lang="ru-RU" sz="2800" dirty="0" smtClean="0"/>
              <a:t> характеристика, определяющая способность решать профессиональные проблемы и типичные профессиональные задачи, возникающие в реальных ситуациях в профессиональной деятельности, использование знаний, профессионального и жизненного опыта, ценностей и наклонностей.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    </a:t>
            </a:r>
            <a:r>
              <a:rPr lang="ru-RU" sz="2800" i="1" dirty="0" smtClean="0"/>
              <a:t>Мониторинг профессиональной подготовки </a:t>
            </a:r>
            <a:r>
              <a:rPr lang="ru-RU" sz="2800" dirty="0" smtClean="0"/>
              <a:t>педагогических кадров – это непрерывное наблюдение с целью сбора, анализа информации о профессионально-педагогической подготовке педагогов.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115328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/>
            </a:r>
            <a:br>
              <a:rPr lang="ru-RU" sz="2800" b="1" dirty="0" smtClean="0">
                <a:latin typeface="Arial Black" pitchFamily="34" charset="0"/>
              </a:rPr>
            </a:br>
            <a:r>
              <a:rPr lang="ru-RU" sz="2800" b="1" dirty="0" smtClean="0">
                <a:latin typeface="Arial Black" pitchFamily="34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Анализ профессиональных умений педагогов до введения инноваций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(шаги диагностики ПУ)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844824"/>
            <a:ext cx="7467600" cy="44022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dirty="0" smtClean="0"/>
              <a:t>1.Поиск измерителей профессиональных умений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2.Изучение измерителей (выбор оптимального варианта)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3. Консультирование руководителя ШМО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4. Знакомство педагогов с измерителями ПУ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5.Диагностика ПУ через комплексный анализ  уроков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6.Составление комплексного анализа на основе измерителей ПУ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7.Составление технологической карты для работы с педагогом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472518" cy="84615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Arial Black" pitchFamily="34" charset="0"/>
              </a:rPr>
              <a:t/>
            </a:r>
            <a:br>
              <a:rPr lang="ru-RU" sz="1800" b="1" dirty="0" smtClean="0">
                <a:latin typeface="Arial Black" pitchFamily="34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Мониторинговая  карта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«Профессиональные умения учителя»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Управленческий аспект: комплексный анализ урока и анкета самооценки учителя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072494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ЦЕЛЬ: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Определить уровень профессиональных умений учителя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Сформировать у учителя навыки педагогического самоанализа урока</a:t>
            </a: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Выявить педагогические затруднения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ЗАДАЧИ: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Составить карту коррекции профессиональных умений учителя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Создать  методический сервис на основе дифференцированного подхода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Разработать перспективное  планирование 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0" y="390363"/>
            <a:ext cx="8515352" cy="92868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Рейтинговая оценка педагогического мастерства учителя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Мухаметзянова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Талия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Асхатовна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учитель высшей  квалификационной  категории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857364"/>
          <a:ext cx="8572560" cy="484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940"/>
                <a:gridCol w="4316076"/>
                <a:gridCol w="1339472"/>
                <a:gridCol w="1116227"/>
                <a:gridCol w="116084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Критерии оценивания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Шкала оценивания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Уровень </a:t>
                      </a:r>
                      <a:endParaRPr lang="en-US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R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Уровень 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Реализация задач образования, развития, воспитания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выбирать главное в содержании урока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учителя по развитию ОУУН учащихся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учителем предметных ОУУН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Организация самостоятельной работы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учебником на уроке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Мотивация учащихся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Использование современных педагогических технологий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Рациональное использование времени на уроке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143372" y="128586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b="1" i="1" dirty="0" smtClean="0"/>
              <a:t>Уровень 1-самооценка, </a:t>
            </a:r>
            <a:endParaRPr lang="en-US" sz="1400" b="1" i="1" dirty="0" smtClean="0"/>
          </a:p>
          <a:p>
            <a:pPr algn="r"/>
            <a:r>
              <a:rPr lang="ru-RU" sz="1400" b="1" i="1" dirty="0" smtClean="0"/>
              <a:t>Уровень 2-оценка администрации</a:t>
            </a:r>
            <a:endParaRPr lang="ru-RU" sz="1400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80021436"/>
              </p:ext>
            </p:extLst>
          </p:nvPr>
        </p:nvGraphicFramePr>
        <p:xfrm>
          <a:off x="571472" y="500042"/>
          <a:ext cx="8329644" cy="5944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16"/>
                <a:gridCol w="4395415"/>
                <a:gridCol w="1369064"/>
                <a:gridCol w="864672"/>
                <a:gridCol w="907877"/>
              </a:tblGrid>
              <a:tr h="43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Знание индивидуально \возрастных особенностей учащихся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Межпредметные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связи на уроке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9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Использование средств наглядности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контроля знаний учащихся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3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Дифференциация на уроке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Микроклимат на уроке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9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Дисциплина учащихся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9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этапов урока. Соблюдение методики построения урока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 выставления отметок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Соблюдение санитарных норм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6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 задавания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(своевременность, комментирование, инструктаж)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Субъективная оценка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Объективная оценка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4,7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643966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Сопоставительный анализ  уровней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мониторинговой карты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Профессиональные умения учителя»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571612"/>
          <a:ext cx="8329642" cy="484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1795</TotalTime>
  <Words>1106</Words>
  <Application>Microsoft Office PowerPoint</Application>
  <PresentationFormat>Экран (4:3)</PresentationFormat>
  <Paragraphs>468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Педагогическая лаборатория образовательного учреждения: мониторинг профессиональной компетентности педагога инновационного учреждения  Фатхуллина Луиза Ринатовна заместитель директора по УР, высшей квалификационной категории МБОУ «Гимназия №90» Советский район г.Казань </vt:lpstr>
      <vt:lpstr>Слайд 2</vt:lpstr>
      <vt:lpstr>инновационная управленческая модель</vt:lpstr>
      <vt:lpstr>Понятие профессиональной компетентности</vt:lpstr>
      <vt:lpstr>  Анализ профессиональных умений педагогов до введения инноваций (шаги диагностики ПУ)</vt:lpstr>
      <vt:lpstr> Мониторинговая  карта «Профессиональные умения учителя»  Управленческий аспект: комплексный анализ урока и анкета самооценки учителя  </vt:lpstr>
      <vt:lpstr>           Рейтинговая оценка педагогического мастерства учителя  Мухаметзянова Талия Асхатовна, учитель высшей  квалификационной  категории </vt:lpstr>
      <vt:lpstr>Слайд 8</vt:lpstr>
      <vt:lpstr>Сопоставительный анализ  уровней  мониторинговой карты  «Профессиональные умения учителя»   </vt:lpstr>
      <vt:lpstr>Технологическая карта  коррекции профессиональных умений учителей</vt:lpstr>
      <vt:lpstr>Методические  рекомендации  по коррекционной работе «Западающих зон» педагогов </vt:lpstr>
      <vt:lpstr>Методическая папка учителей</vt:lpstr>
      <vt:lpstr>Матрица педагогического анализа уроков учителей начальной школы</vt:lpstr>
      <vt:lpstr>Матрица педагогического анализа уроков учителей начальной школы  </vt:lpstr>
      <vt:lpstr>Диаграмма педагогического анализа уроков учителей начальной школы  по результатам анализа посещенных уроков </vt:lpstr>
      <vt:lpstr>      ДИАГНОСТИЧЕСКАЯ КАРТА  "Оценка готовности учителя к участию в инновационной деятельности"  </vt:lpstr>
      <vt:lpstr>Слайд 17</vt:lpstr>
      <vt:lpstr>Слайд 18</vt:lpstr>
      <vt:lpstr>Слайд 19</vt:lpstr>
      <vt:lpstr> Методический проект года   «Лаборатория современного урока»  2012/2013 учебный год.  </vt:lpstr>
      <vt:lpstr>Слайд 21</vt:lpstr>
      <vt:lpstr>Методический проект года  « Профессиональная компетенция педагога в условиях реализации ФГОС» 2012/2013 учебный год.  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Oem</cp:lastModifiedBy>
  <cp:revision>153</cp:revision>
  <cp:lastPrinted>2011-12-21T08:54:15Z</cp:lastPrinted>
  <dcterms:modified xsi:type="dcterms:W3CDTF">2013-09-23T13:36:21Z</dcterms:modified>
</cp:coreProperties>
</file>